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5" r:id="rId4"/>
    <p:sldId id="276" r:id="rId5"/>
    <p:sldId id="277" r:id="rId6"/>
    <p:sldId id="258" r:id="rId7"/>
    <p:sldId id="265" r:id="rId8"/>
    <p:sldId id="259" r:id="rId9"/>
    <p:sldId id="266" r:id="rId10"/>
    <p:sldId id="260" r:id="rId11"/>
    <p:sldId id="267" r:id="rId12"/>
    <p:sldId id="261" r:id="rId13"/>
    <p:sldId id="264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94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137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55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91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319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50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760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090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083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28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74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947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F5519-8E80-3348-90E0-80C3ECD573FB}" type="datetimeFigureOut">
              <a:rPr lang="en-US" smtClean="0"/>
              <a:t>9/14/18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E8290-AF32-6647-A062-9C5A9F8B6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14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2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7" Type="http://schemas.openxmlformats.org/officeDocument/2006/relationships/image" Target="../media/image28.emf"/><Relationship Id="rId8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Relationship Id="rId3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1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709891" y="2721378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785430" y="2675119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27" name="Straight Connector 26"/>
          <p:cNvCxnSpPr/>
          <p:nvPr/>
        </p:nvCxnSpPr>
        <p:spPr>
          <a:xfrm>
            <a:off x="3699830" y="3279854"/>
            <a:ext cx="201168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930" y="1116189"/>
            <a:ext cx="4421361" cy="323514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655" y="3815650"/>
            <a:ext cx="1082158" cy="603511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8971" y="3815651"/>
            <a:ext cx="1099986" cy="605688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7476" y="2167904"/>
            <a:ext cx="1543756" cy="53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694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8000"/>
            <a:ext cx="9144000" cy="32815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7576" y="448667"/>
            <a:ext cx="5653987" cy="72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539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786" y="576190"/>
            <a:ext cx="5779664" cy="58853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41500"/>
            <a:ext cx="9144000" cy="316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111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5300"/>
            <a:ext cx="9144000" cy="33258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638" y="435967"/>
            <a:ext cx="5653987" cy="72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001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786" y="576190"/>
            <a:ext cx="5779664" cy="58853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8800"/>
            <a:ext cx="9144000" cy="318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884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8178" y="1163284"/>
            <a:ext cx="87176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It’s a bit confusing (for me at least…) to convert between parameter and node/edge indices.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64700" y="2179498"/>
            <a:ext cx="722284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The “easiest” way I can think of is to exploit the UGM/CRF data structures which must </a:t>
            </a:r>
            <a:r>
              <a:rPr lang="en-US" sz="2200" dirty="0" smtClean="0">
                <a:latin typeface="Times New Roman"/>
                <a:cs typeface="Times New Roman"/>
              </a:rPr>
              <a:t>be </a:t>
            </a:r>
            <a:r>
              <a:rPr lang="en-US" sz="2200" dirty="0" smtClean="0">
                <a:latin typeface="Times New Roman"/>
                <a:cs typeface="Times New Roman"/>
              </a:rPr>
              <a:t>set up to index the parameterization scheme chosen. They are the </a:t>
            </a:r>
            <a:r>
              <a:rPr lang="en-US" sz="2200" b="1" dirty="0" smtClean="0">
                <a:latin typeface="Times New Roman"/>
                <a:cs typeface="Times New Roman"/>
              </a:rPr>
              <a:t>parameter index matrices</a:t>
            </a:r>
          </a:p>
          <a:p>
            <a:pPr marL="800100" lvl="1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In UGM these are called </a:t>
            </a:r>
            <a:r>
              <a:rPr lang="en-US" sz="2200" dirty="0" err="1" smtClean="0">
                <a:latin typeface="Times New Roman"/>
                <a:cs typeface="Times New Roman"/>
              </a:rPr>
              <a:t>nodeMap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Times New Roman"/>
                <a:cs typeface="Times New Roman"/>
              </a:rPr>
              <a:t>edgeMap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In CRF these are called </a:t>
            </a:r>
            <a:r>
              <a:rPr lang="en-US" sz="2200" dirty="0" err="1" smtClean="0">
                <a:latin typeface="Times New Roman"/>
                <a:cs typeface="Times New Roman"/>
              </a:rPr>
              <a:t>node.par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Times New Roman"/>
                <a:cs typeface="Times New Roman"/>
              </a:rPr>
              <a:t>edge.par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68331" y="198448"/>
            <a:ext cx="6286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imes New Roman"/>
                <a:cs typeface="Times New Roman"/>
              </a:rPr>
              <a:t>Aside: Parameter Index Matrices</a:t>
            </a:r>
            <a:endParaRPr lang="en-US" sz="36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68454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98178" y="1097134"/>
            <a:ext cx="87176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We’ll stick with the CRF nomenclature for these things.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68331" y="198448"/>
            <a:ext cx="6286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imes New Roman"/>
                <a:cs typeface="Times New Roman"/>
              </a:rPr>
              <a:t>Aside: Parameter Index Matrices</a:t>
            </a:r>
            <a:endParaRPr lang="en-US" sz="3600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28366" y="1662834"/>
            <a:ext cx="76128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Let’s consider an example (weird) parameterization of a model:</a:t>
            </a:r>
            <a:endParaRPr lang="en-US" sz="2200" dirty="0">
              <a:latin typeface="Times New Roman"/>
              <a:cs typeface="Times New Roman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693296" y="2835135"/>
            <a:ext cx="943920" cy="986096"/>
            <a:chOff x="2902001" y="1583311"/>
            <a:chExt cx="943920" cy="986096"/>
          </a:xfrm>
        </p:grpSpPr>
        <p:sp>
          <p:nvSpPr>
            <p:cNvPr id="11" name="Oval 10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005259" y="1583311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2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816533" y="4489634"/>
            <a:ext cx="947260" cy="933960"/>
            <a:chOff x="2101901" y="3159447"/>
            <a:chExt cx="947260" cy="933960"/>
          </a:xfrm>
        </p:grpSpPr>
        <p:sp>
          <p:nvSpPr>
            <p:cNvPr id="14" name="Oval 13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208499" y="3159447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3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433933" y="4493335"/>
            <a:ext cx="943920" cy="932624"/>
            <a:chOff x="2228901" y="1522483"/>
            <a:chExt cx="943920" cy="932624"/>
          </a:xfrm>
        </p:grpSpPr>
        <p:sp>
          <p:nvSpPr>
            <p:cNvPr id="17" name="Oval 16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332159" y="1522483"/>
              <a:ext cx="84066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i="1" dirty="0" smtClean="0">
                  <a:latin typeface="Times New Roman"/>
                  <a:cs typeface="Times New Roman"/>
                </a:rPr>
                <a:t>X</a:t>
              </a:r>
              <a:r>
                <a:rPr lang="en-US" sz="4800" baseline="-25000" dirty="0" smtClean="0">
                  <a:latin typeface="Times New Roman"/>
                  <a:cs typeface="Times New Roman"/>
                </a:rPr>
                <a:t>1</a:t>
              </a:r>
              <a:endParaRPr lang="en-US" sz="4800" baseline="-25000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9" name="Straight Connector 18"/>
          <p:cNvCxnSpPr>
            <a:endCxn id="14" idx="2"/>
          </p:cNvCxnSpPr>
          <p:nvPr/>
        </p:nvCxnSpPr>
        <p:spPr>
          <a:xfrm flipV="1">
            <a:off x="3348333" y="4966394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H="1" flipV="1">
            <a:off x="4582296" y="3536779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cxnSpLocks noChangeAspect="1"/>
          </p:cNvCxnSpPr>
          <p:nvPr/>
        </p:nvCxnSpPr>
        <p:spPr>
          <a:xfrm flipV="1">
            <a:off x="3040005" y="3563703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5306" y="5066165"/>
            <a:ext cx="1122612" cy="56783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484" y="2285768"/>
            <a:ext cx="1116659" cy="5648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3793" y="5082554"/>
            <a:ext cx="1123062" cy="5680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7270" y="3581684"/>
            <a:ext cx="1771620" cy="54656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78186" y="5399499"/>
            <a:ext cx="1691259" cy="521771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8134" y="3601096"/>
            <a:ext cx="1796638" cy="554282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84068" y="6297766"/>
            <a:ext cx="3485550" cy="38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116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468331" y="198448"/>
            <a:ext cx="6286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imes New Roman"/>
                <a:cs typeface="Times New Roman"/>
              </a:rPr>
              <a:t>Aside: Parameter Index Matrices</a:t>
            </a:r>
            <a:endParaRPr lang="en-US" sz="3600" dirty="0">
              <a:latin typeface="Times New Roman"/>
              <a:cs typeface="Times New Roma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3806" y="1289232"/>
            <a:ext cx="77186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err="1" smtClean="0">
                <a:latin typeface="Times New Roman"/>
                <a:cs typeface="Times New Roman"/>
              </a:rPr>
              <a:t>node.par</a:t>
            </a:r>
            <a:r>
              <a:rPr lang="en-US" sz="2200" dirty="0" smtClean="0">
                <a:latin typeface="Times New Roman"/>
                <a:cs typeface="Times New Roman"/>
              </a:rPr>
              <a:t> (</a:t>
            </a:r>
            <a:r>
              <a:rPr lang="en-US" sz="2200" b="1" dirty="0" err="1" smtClean="0">
                <a:latin typeface="Symbol" charset="2"/>
                <a:cs typeface="Symbol" charset="2"/>
              </a:rPr>
              <a:t>h</a:t>
            </a:r>
            <a:r>
              <a:rPr lang="en-US" sz="2200" b="1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200" dirty="0" smtClean="0">
                <a:latin typeface="Times New Roman"/>
                <a:cs typeface="Times New Roman"/>
              </a:rPr>
              <a:t>) is a row-staked matrix of tau-index vectors: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63806" y="3703938"/>
            <a:ext cx="77186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err="1" smtClean="0">
                <a:latin typeface="Times New Roman"/>
                <a:cs typeface="Times New Roman"/>
              </a:rPr>
              <a:t>edge.par</a:t>
            </a:r>
            <a:r>
              <a:rPr lang="en-US" sz="2200" dirty="0" smtClean="0">
                <a:latin typeface="Times New Roman"/>
                <a:cs typeface="Times New Roman"/>
              </a:rPr>
              <a:t> (</a:t>
            </a:r>
            <a:r>
              <a:rPr lang="en-US" sz="2200" dirty="0" err="1" smtClean="0">
                <a:latin typeface="Symbol" charset="2"/>
                <a:cs typeface="Symbol" charset="2"/>
              </a:rPr>
              <a:t>e</a:t>
            </a:r>
            <a:r>
              <a:rPr lang="en-US" sz="22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) is an (R) list of omega-index matrices: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54086" y="2160707"/>
            <a:ext cx="4306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1</a:t>
            </a:r>
            <a:endParaRPr lang="en-US" baseline="-25000" dirty="0"/>
          </a:p>
        </p:txBody>
      </p:sp>
      <p:sp>
        <p:nvSpPr>
          <p:cNvPr id="30" name="Rectangle 29"/>
          <p:cNvSpPr/>
          <p:nvPr/>
        </p:nvSpPr>
        <p:spPr>
          <a:xfrm>
            <a:off x="4847750" y="2524787"/>
            <a:ext cx="4306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2</a:t>
            </a:r>
            <a:endParaRPr lang="en-US" baseline="-25000" dirty="0"/>
          </a:p>
        </p:txBody>
      </p:sp>
      <p:sp>
        <p:nvSpPr>
          <p:cNvPr id="31" name="Rectangle 30"/>
          <p:cNvSpPr/>
          <p:nvPr/>
        </p:nvSpPr>
        <p:spPr>
          <a:xfrm>
            <a:off x="4854642" y="2915327"/>
            <a:ext cx="4306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3</a:t>
            </a:r>
            <a:endParaRPr lang="en-US" baseline="-25000" dirty="0"/>
          </a:p>
        </p:txBody>
      </p:sp>
      <p:sp>
        <p:nvSpPr>
          <p:cNvPr id="32" name="Rectangle 31"/>
          <p:cNvSpPr/>
          <p:nvPr/>
        </p:nvSpPr>
        <p:spPr>
          <a:xfrm>
            <a:off x="4814958" y="1762258"/>
            <a:ext cx="1269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err="1" smtClean="0">
                <a:latin typeface="Times New Roman"/>
                <a:cs typeface="Times New Roman"/>
              </a:rPr>
              <a:t>s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X</a:t>
            </a:r>
            <a:r>
              <a:rPr lang="en-US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=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 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3888998" y="4823940"/>
            <a:ext cx="4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1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478398" y="4200975"/>
            <a:ext cx="4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2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217076" y="4831909"/>
            <a:ext cx="390364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</a:p>
          <a:p>
            <a:endParaRPr lang="en-US" sz="1400" dirty="0" smtClean="0">
              <a:latin typeface="Wingdings"/>
              <a:ea typeface="Wingdings"/>
              <a:cs typeface="Wingdings"/>
              <a:sym typeface="Wingdings"/>
            </a:endParaRPr>
          </a:p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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4548565" y="4490927"/>
            <a:ext cx="826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 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5575846" y="4830810"/>
            <a:ext cx="4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1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6191702" y="4207845"/>
            <a:ext cx="4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3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5903924" y="4838779"/>
            <a:ext cx="390364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</a:p>
          <a:p>
            <a:endParaRPr lang="en-US" sz="1400" dirty="0" smtClean="0">
              <a:latin typeface="Wingdings"/>
              <a:ea typeface="Wingdings"/>
              <a:cs typeface="Wingdings"/>
              <a:sym typeface="Wingdings"/>
            </a:endParaRPr>
          </a:p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</a:t>
            </a:r>
            <a:endParaRPr lang="en-US" dirty="0"/>
          </a:p>
        </p:txBody>
      </p:sp>
      <p:sp>
        <p:nvSpPr>
          <p:cNvPr id="40" name="Rectangle 39"/>
          <p:cNvSpPr/>
          <p:nvPr/>
        </p:nvSpPr>
        <p:spPr>
          <a:xfrm>
            <a:off x="6261869" y="4497797"/>
            <a:ext cx="826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 </a:t>
            </a:r>
            <a:endParaRPr lang="en-US" dirty="0"/>
          </a:p>
        </p:txBody>
      </p:sp>
      <p:sp>
        <p:nvSpPr>
          <p:cNvPr id="41" name="Rectangle 40"/>
          <p:cNvSpPr/>
          <p:nvPr/>
        </p:nvSpPr>
        <p:spPr>
          <a:xfrm>
            <a:off x="7236238" y="4837680"/>
            <a:ext cx="4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2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  <a:endParaRPr lang="en-US" dirty="0"/>
          </a:p>
        </p:txBody>
      </p:sp>
      <p:sp>
        <p:nvSpPr>
          <p:cNvPr id="42" name="Rectangle 41"/>
          <p:cNvSpPr/>
          <p:nvPr/>
        </p:nvSpPr>
        <p:spPr>
          <a:xfrm>
            <a:off x="7852094" y="4214715"/>
            <a:ext cx="4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3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  <a:endParaRPr lang="en-US" dirty="0"/>
          </a:p>
        </p:txBody>
      </p:sp>
      <p:sp>
        <p:nvSpPr>
          <p:cNvPr id="43" name="Rectangle 42"/>
          <p:cNvSpPr/>
          <p:nvPr/>
        </p:nvSpPr>
        <p:spPr>
          <a:xfrm>
            <a:off x="7590772" y="4845649"/>
            <a:ext cx="390364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</a:p>
          <a:p>
            <a:endParaRPr lang="en-US" sz="1400" dirty="0" smtClean="0">
              <a:latin typeface="Wingdings"/>
              <a:ea typeface="Wingdings"/>
              <a:cs typeface="Wingdings"/>
              <a:sym typeface="Wingdings"/>
            </a:endParaRPr>
          </a:p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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7922261" y="4504667"/>
            <a:ext cx="826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 </a:t>
            </a:r>
            <a:endParaRPr lang="en-US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284" y="2160707"/>
            <a:ext cx="3143345" cy="106138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7" y="4748335"/>
            <a:ext cx="9071268" cy="101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92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468331" y="198448"/>
            <a:ext cx="6286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imes New Roman"/>
                <a:cs typeface="Times New Roman"/>
              </a:rPr>
              <a:t>Aside: Parameter Index Matrices</a:t>
            </a:r>
            <a:endParaRPr lang="en-US" sz="3600" dirty="0">
              <a:latin typeface="Times New Roman"/>
              <a:cs typeface="Times New Roma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3806" y="1355382"/>
            <a:ext cx="7718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Using these parameter index matrices, it is a little more transparent as to how the conversion between parameter and node/edge indices goes: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59075" y="5701638"/>
            <a:ext cx="40411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We’ll find this handy later.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877893" y="3297254"/>
            <a:ext cx="1897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row </a:t>
            </a:r>
            <a:r>
              <a:rPr lang="en-US" i="1" dirty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of  </a:t>
            </a:r>
            <a:r>
              <a:rPr lang="en-US" b="1" dirty="0" err="1" smtClean="0">
                <a:latin typeface="Symbol" charset="2"/>
                <a:cs typeface="Symbol" charset="2"/>
              </a:rPr>
              <a:t>h</a:t>
            </a:r>
            <a:r>
              <a:rPr lang="en-US" b="1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dirty="0" smtClean="0">
                <a:latin typeface="Times New Roman"/>
                <a:cs typeface="Times New Roman"/>
              </a:rPr>
              <a:t> matrix</a:t>
            </a:r>
            <a:endParaRPr lang="en-US" dirty="0"/>
          </a:p>
        </p:txBody>
      </p:sp>
      <p:sp>
        <p:nvSpPr>
          <p:cNvPr id="4" name="Left Brace 3"/>
          <p:cNvSpPr/>
          <p:nvPr/>
        </p:nvSpPr>
        <p:spPr>
          <a:xfrm rot="16200000" flipV="1">
            <a:off x="3121387" y="2966076"/>
            <a:ext cx="318593" cy="52898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833743" y="3009815"/>
            <a:ext cx="4309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parameter </a:t>
            </a:r>
            <a:r>
              <a:rPr lang="en-US" i="1" dirty="0" smtClean="0">
                <a:latin typeface="Times New Roman"/>
                <a:cs typeface="Times New Roman"/>
              </a:rPr>
              <a:t>k</a:t>
            </a:r>
            <a:r>
              <a:rPr lang="en-US" dirty="0" smtClean="0">
                <a:latin typeface="Times New Roman"/>
                <a:cs typeface="Times New Roman"/>
              </a:rPr>
              <a:t>                 node </a:t>
            </a:r>
            <a:r>
              <a:rPr lang="en-US" i="1" dirty="0" err="1" smtClean="0">
                <a:latin typeface="Times New Roman"/>
                <a:cs typeface="Times New Roman"/>
              </a:rPr>
              <a:t>i</a:t>
            </a:r>
            <a:r>
              <a:rPr lang="en-US" i="1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in state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i="1" baseline="-25000" dirty="0" smtClean="0">
                <a:latin typeface="Times New Roman"/>
                <a:cs typeface="Times New Roman"/>
              </a:rPr>
              <a:t>i </a:t>
            </a:r>
            <a:r>
              <a:rPr lang="en-US" dirty="0" smtClean="0">
                <a:latin typeface="Times New Roman"/>
                <a:cs typeface="Times New Roman"/>
              </a:rPr>
              <a:t>= </a:t>
            </a:r>
            <a:r>
              <a:rPr lang="en-US" i="1" dirty="0" err="1" smtClean="0">
                <a:latin typeface="Times New Roman"/>
                <a:cs typeface="Times New Roman"/>
              </a:rPr>
              <a:t>s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Xi</a:t>
            </a:r>
            <a:endParaRPr lang="en-US" i="1" baseline="-25000" dirty="0"/>
          </a:p>
        </p:txBody>
      </p:sp>
      <p:sp>
        <p:nvSpPr>
          <p:cNvPr id="9" name="Left-Right Arrow 8"/>
          <p:cNvSpPr/>
          <p:nvPr/>
        </p:nvSpPr>
        <p:spPr>
          <a:xfrm>
            <a:off x="6130160" y="3141009"/>
            <a:ext cx="661817" cy="158758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833743" y="4868300"/>
            <a:ext cx="4309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parameter </a:t>
            </a:r>
            <a:r>
              <a:rPr lang="en-US" i="1" dirty="0" smtClean="0">
                <a:latin typeface="Times New Roman"/>
                <a:cs typeface="Times New Roman"/>
              </a:rPr>
              <a:t>k</a:t>
            </a:r>
            <a:r>
              <a:rPr lang="en-US" dirty="0" smtClean="0">
                <a:latin typeface="Times New Roman"/>
                <a:cs typeface="Times New Roman"/>
              </a:rPr>
              <a:t>                 node </a:t>
            </a:r>
            <a:r>
              <a:rPr lang="en-US" i="1" dirty="0" err="1" smtClean="0">
                <a:latin typeface="Times New Roman"/>
                <a:cs typeface="Times New Roman"/>
              </a:rPr>
              <a:t>i</a:t>
            </a:r>
            <a:r>
              <a:rPr lang="en-US" i="1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in state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i="1" baseline="-25000" dirty="0" smtClean="0">
                <a:latin typeface="Times New Roman"/>
                <a:cs typeface="Times New Roman"/>
              </a:rPr>
              <a:t>i </a:t>
            </a:r>
            <a:r>
              <a:rPr lang="en-US" dirty="0" smtClean="0">
                <a:latin typeface="Times New Roman"/>
                <a:cs typeface="Times New Roman"/>
              </a:rPr>
              <a:t>= </a:t>
            </a:r>
            <a:r>
              <a:rPr lang="en-US" i="1" dirty="0" err="1" smtClean="0">
                <a:latin typeface="Times New Roman"/>
                <a:cs typeface="Times New Roman"/>
              </a:rPr>
              <a:t>s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Xi</a:t>
            </a:r>
            <a:endParaRPr lang="en-US" i="1" baseline="-25000" dirty="0"/>
          </a:p>
        </p:txBody>
      </p:sp>
      <p:sp>
        <p:nvSpPr>
          <p:cNvPr id="14" name="Left-Right Arrow 13"/>
          <p:cNvSpPr/>
          <p:nvPr/>
        </p:nvSpPr>
        <p:spPr>
          <a:xfrm>
            <a:off x="6130160" y="4999494"/>
            <a:ext cx="661817" cy="158758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91428" y="5197942"/>
            <a:ext cx="21924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node </a:t>
            </a:r>
            <a:r>
              <a:rPr lang="en-US" i="1" dirty="0" smtClean="0">
                <a:latin typeface="Times New Roman"/>
                <a:cs typeface="Times New Roman"/>
              </a:rPr>
              <a:t>j </a:t>
            </a:r>
            <a:r>
              <a:rPr lang="en-US" dirty="0" smtClean="0">
                <a:latin typeface="Times New Roman"/>
                <a:cs typeface="Times New Roman"/>
              </a:rPr>
              <a:t>in state </a:t>
            </a:r>
            <a:r>
              <a:rPr lang="en-US" i="1" dirty="0" err="1" smtClean="0">
                <a:latin typeface="Times New Roman"/>
                <a:cs typeface="Times New Roman"/>
              </a:rPr>
              <a:t>X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= </a:t>
            </a:r>
            <a:r>
              <a:rPr lang="en-US" i="1" dirty="0" err="1" smtClean="0">
                <a:latin typeface="Times New Roman"/>
                <a:cs typeface="Times New Roman"/>
              </a:rPr>
              <a:t>s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Xj</a:t>
            </a:r>
            <a:endParaRPr lang="en-US" i="1" baseline="-25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30" y="2704996"/>
            <a:ext cx="5002618" cy="4497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04" y="4263111"/>
            <a:ext cx="7088500" cy="52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616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68331" y="198448"/>
            <a:ext cx="6286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imes New Roman"/>
                <a:cs typeface="Times New Roman"/>
              </a:rPr>
              <a:t>Aside: Parameter Index Matrices</a:t>
            </a:r>
            <a:endParaRPr lang="en-US" sz="3600" dirty="0">
              <a:latin typeface="Times New Roman"/>
              <a:cs typeface="Times New Roman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806" y="1355382"/>
            <a:ext cx="77186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example, under this model/parameterization and configuration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= (1,2,1):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40" y="2533629"/>
            <a:ext cx="8082436" cy="7204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08" y="4737025"/>
            <a:ext cx="8112203" cy="7223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440" y="3644932"/>
            <a:ext cx="8112198" cy="72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4357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68331" y="198448"/>
            <a:ext cx="6286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imes New Roman"/>
                <a:cs typeface="Times New Roman"/>
              </a:rPr>
              <a:t>Aside: Parameter Index Matrices</a:t>
            </a:r>
            <a:endParaRPr lang="en-US" sz="3600" dirty="0">
              <a:latin typeface="Times New Roman"/>
              <a:cs typeface="Times New Roman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3806" y="1355382"/>
            <a:ext cx="77186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example, under this model/parameterization and configuration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= (1,2,1):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9" y="2527133"/>
            <a:ext cx="8993807" cy="5475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69" y="3613692"/>
            <a:ext cx="8993790" cy="5475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597" y="4717478"/>
            <a:ext cx="8993807" cy="54755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31800" y="5649678"/>
            <a:ext cx="3554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From these evaluation we can infer:</a:t>
            </a:r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1442" y="6235959"/>
            <a:ext cx="4566281" cy="39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812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369139" y="2106223"/>
            <a:ext cx="1972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feature formulation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53987" y="2059414"/>
            <a:ext cx="28007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feature function formulation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7036" y="357781"/>
            <a:ext cx="3338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Note the correspondence: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9" name="Right Brace 8"/>
          <p:cNvSpPr/>
          <p:nvPr/>
        </p:nvSpPr>
        <p:spPr>
          <a:xfrm rot="5400000">
            <a:off x="2954294" y="137251"/>
            <a:ext cx="482844" cy="336148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Brace 9"/>
          <p:cNvSpPr/>
          <p:nvPr/>
        </p:nvSpPr>
        <p:spPr>
          <a:xfrm rot="5400000">
            <a:off x="6751115" y="-288890"/>
            <a:ext cx="437994" cy="418730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-1298222" y="11288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222" y="2675140"/>
            <a:ext cx="5866815" cy="75613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6222" y="3431277"/>
            <a:ext cx="5408624" cy="55074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141" y="993792"/>
            <a:ext cx="9144000" cy="7112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245792" y="4234369"/>
            <a:ext cx="84022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 smtClean="0">
                <a:latin typeface="Times New Roman"/>
                <a:cs typeface="Times New Roman"/>
              </a:rPr>
              <a:t>Note</a:t>
            </a:r>
            <a:r>
              <a:rPr lang="en-US" sz="2000" dirty="0" smtClean="0">
                <a:latin typeface="Times New Roman"/>
                <a:cs typeface="Times New Roman"/>
              </a:rPr>
              <a:t> when using the feature formulation: We can’t just use the feature vector for configuration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,    </a:t>
            </a:r>
            <a:r>
              <a:rPr lang="en-US" sz="2000" b="1" dirty="0" smtClean="0">
                <a:latin typeface="Times New Roman"/>
                <a:cs typeface="Times New Roman"/>
              </a:rPr>
              <a:t>       </a:t>
            </a:r>
            <a:r>
              <a:rPr lang="en-US" sz="2000" dirty="0" smtClean="0">
                <a:latin typeface="Times New Roman"/>
                <a:cs typeface="Times New Roman"/>
              </a:rPr>
              <a:t>. The component formulas </a:t>
            </a:r>
            <a:r>
              <a:rPr lang="en-US" sz="2000" i="1" u="sng" dirty="0" smtClean="0">
                <a:latin typeface="Times New Roman"/>
                <a:cs typeface="Times New Roman"/>
              </a:rPr>
              <a:t>for each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  <a:r>
              <a:rPr lang="en-US" sz="2000" i="1" dirty="0" err="1" smtClean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 err="1" smtClean="0">
                <a:latin typeface="Times New Roman"/>
                <a:cs typeface="Times New Roman"/>
              </a:rPr>
              <a:t>l</a:t>
            </a:r>
            <a:r>
              <a:rPr lang="en-US" sz="2000" baseline="-25000" dirty="0" smtClean="0">
                <a:latin typeface="Times New Roman"/>
                <a:cs typeface="Times New Roman"/>
              </a:rPr>
              <a:t>[</a:t>
            </a:r>
            <a:r>
              <a:rPr lang="en-US" sz="20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000" baseline="-25000" dirty="0" smtClean="0">
                <a:latin typeface="Times New Roman"/>
                <a:cs typeface="Times New Roman"/>
              </a:rPr>
              <a:t>]</a:t>
            </a:r>
            <a:r>
              <a:rPr lang="en-US" sz="2000" dirty="0" smtClean="0">
                <a:latin typeface="Times New Roman"/>
                <a:cs typeface="Times New Roman"/>
              </a:rPr>
              <a:t> and </a:t>
            </a:r>
            <a:r>
              <a:rPr lang="en-US" sz="2000" i="1" dirty="0" err="1" smtClean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 err="1" smtClean="0">
                <a:latin typeface="Times New Roman"/>
                <a:cs typeface="Times New Roman"/>
              </a:rPr>
              <a:t>l</a:t>
            </a:r>
            <a:r>
              <a:rPr lang="en-US" sz="2000" baseline="-25000" dirty="0" smtClean="0">
                <a:latin typeface="Times New Roman"/>
                <a:cs typeface="Times New Roman"/>
              </a:rPr>
              <a:t>[</a:t>
            </a:r>
            <a:r>
              <a:rPr lang="en-US" sz="20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000" baseline="-25000" dirty="0" smtClean="0">
                <a:latin typeface="Times New Roman"/>
                <a:cs typeface="Times New Roman"/>
              </a:rPr>
              <a:t>]</a:t>
            </a:r>
            <a:r>
              <a:rPr lang="en-US" sz="2000" dirty="0" smtClean="0">
                <a:latin typeface="Times New Roman"/>
                <a:cs typeface="Times New Roman"/>
              </a:rPr>
              <a:t> must be used because the value of </a:t>
            </a:r>
            <a:r>
              <a:rPr lang="en-US" sz="2000" i="1" dirty="0" err="1" smtClean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 err="1" smtClean="0">
                <a:latin typeface="Times New Roman"/>
                <a:cs typeface="Times New Roman"/>
              </a:rPr>
              <a:t>l</a:t>
            </a:r>
            <a:r>
              <a:rPr lang="en-US" sz="2000" dirty="0" smtClean="0">
                <a:latin typeface="Times New Roman"/>
                <a:cs typeface="Times New Roman"/>
              </a:rPr>
              <a:t> depends on the states of </a:t>
            </a:r>
            <a:r>
              <a:rPr lang="en-US" sz="2000" i="1" u="sng" dirty="0" smtClean="0">
                <a:latin typeface="Times New Roman"/>
                <a:cs typeface="Times New Roman"/>
              </a:rPr>
              <a:t>all</a:t>
            </a:r>
            <a:r>
              <a:rPr lang="en-US" sz="2000" dirty="0" smtClean="0">
                <a:latin typeface="Times New Roman"/>
                <a:cs typeface="Times New Roman"/>
              </a:rPr>
              <a:t> nodes associated with </a:t>
            </a:r>
            <a:r>
              <a:rPr lang="en-US" sz="2000" i="1" dirty="0" err="1" smtClean="0">
                <a:latin typeface="Symbol" charset="2"/>
                <a:cs typeface="Symbol" charset="2"/>
              </a:rPr>
              <a:t>q</a:t>
            </a:r>
            <a:r>
              <a:rPr lang="en-US" sz="2000" i="1" baseline="-25000" dirty="0" err="1" smtClean="0">
                <a:latin typeface="Times New Roman"/>
                <a:cs typeface="Times New Roman"/>
              </a:rPr>
              <a:t>l</a:t>
            </a:r>
            <a:r>
              <a:rPr lang="en-US" sz="2000" dirty="0" smtClean="0">
                <a:latin typeface="Times New Roman"/>
                <a:cs typeface="Times New Roman"/>
              </a:rPr>
              <a:t> in general.</a:t>
            </a:r>
            <a:endParaRPr lang="en-US" sz="2000" dirty="0">
              <a:latin typeface="Times New Roman"/>
              <a:cs typeface="Times New Roman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4634" y="4615067"/>
            <a:ext cx="604519" cy="279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13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 animBg="1"/>
      <p:bldP spid="10" grpId="0" animBg="1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47937" y="891848"/>
            <a:ext cx="3326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>
                <a:latin typeface="Times New Roman"/>
                <a:cs typeface="Times New Roman"/>
              </a:rPr>
              <a:t>F</a:t>
            </a:r>
            <a:r>
              <a:rPr lang="en-US" sz="2400" dirty="0" smtClean="0">
                <a:latin typeface="Times New Roman"/>
                <a:cs typeface="Times New Roman"/>
              </a:rPr>
              <a:t>or node parameters </a:t>
            </a:r>
            <a:r>
              <a:rPr lang="en-US" sz="2400" dirty="0" smtClean="0">
                <a:latin typeface="Symbol" charset="2"/>
                <a:cs typeface="Symbol" charset="2"/>
              </a:rPr>
              <a:t>t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7937" y="3386475"/>
            <a:ext cx="33778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For edge parameters </a:t>
            </a:r>
            <a:r>
              <a:rPr lang="en-US" sz="2400" dirty="0" smtClean="0">
                <a:latin typeface="Symbol" charset="2"/>
                <a:cs typeface="Symbol" charset="2"/>
              </a:rPr>
              <a:t>w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494381" y="4635087"/>
            <a:ext cx="0" cy="3369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51287" y="4971994"/>
            <a:ext cx="403313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111288" y="4635087"/>
            <a:ext cx="0" cy="3369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111289" y="5077264"/>
            <a:ext cx="23973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/>
                <a:cs typeface="Times New Roman"/>
              </a:rPr>
              <a:t>A little extra notation for edges to show what nodes are associated with parameter </a:t>
            </a:r>
            <a:r>
              <a:rPr lang="en-US" sz="1400" i="1" dirty="0" smtClean="0">
                <a:latin typeface="Times New Roman"/>
                <a:cs typeface="Times New Roman"/>
              </a:rPr>
              <a:t>k</a:t>
            </a:r>
            <a:r>
              <a:rPr lang="en-US" sz="1400" dirty="0" smtClean="0">
                <a:latin typeface="Times New Roman"/>
                <a:cs typeface="Times New Roman"/>
              </a:rPr>
              <a:t> </a:t>
            </a:r>
            <a:endParaRPr lang="en-US" sz="1400" dirty="0">
              <a:latin typeface="Times New Roman"/>
              <a:cs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4439186" y="2034925"/>
            <a:ext cx="0" cy="3369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1184474" y="2371832"/>
            <a:ext cx="325360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2797523" y="2034925"/>
            <a:ext cx="0" cy="3369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227014" y="2397722"/>
            <a:ext cx="48106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/>
                <a:cs typeface="Times New Roman"/>
              </a:rPr>
              <a:t>A little extra notation to indicate node </a:t>
            </a:r>
            <a:r>
              <a:rPr lang="en-US" sz="1400" i="1" dirty="0" err="1" smtClean="0">
                <a:latin typeface="Times New Roman"/>
                <a:cs typeface="Times New Roman"/>
              </a:rPr>
              <a:t>i</a:t>
            </a:r>
            <a:r>
              <a:rPr lang="en-US" sz="1400" dirty="0" smtClean="0">
                <a:latin typeface="Times New Roman"/>
                <a:cs typeface="Times New Roman"/>
              </a:rPr>
              <a:t> is associated with parameter </a:t>
            </a:r>
            <a:r>
              <a:rPr lang="en-US" sz="1400" i="1" dirty="0" smtClean="0">
                <a:latin typeface="Times New Roman"/>
                <a:cs typeface="Times New Roman"/>
              </a:rPr>
              <a:t>k</a:t>
            </a:r>
            <a:r>
              <a:rPr lang="en-US" sz="1400" dirty="0" smtClean="0">
                <a:latin typeface="Times New Roman"/>
                <a:cs typeface="Times New Roman"/>
              </a:rPr>
              <a:t>. Though </a:t>
            </a:r>
            <a:r>
              <a:rPr lang="en-US" sz="1400" i="1" dirty="0" err="1" smtClean="0">
                <a:latin typeface="Times New Roman"/>
                <a:cs typeface="Times New Roman"/>
              </a:rPr>
              <a:t>i</a:t>
            </a:r>
            <a:r>
              <a:rPr lang="en-US" sz="1400" dirty="0" smtClean="0">
                <a:latin typeface="Times New Roman"/>
                <a:cs typeface="Times New Roman"/>
              </a:rPr>
              <a:t> and </a:t>
            </a:r>
            <a:r>
              <a:rPr lang="en-US" sz="1400" i="1" dirty="0" smtClean="0">
                <a:latin typeface="Times New Roman"/>
                <a:cs typeface="Times New Roman"/>
              </a:rPr>
              <a:t>k</a:t>
            </a:r>
            <a:r>
              <a:rPr lang="en-US" sz="1400" dirty="0" smtClean="0">
                <a:latin typeface="Times New Roman"/>
                <a:cs typeface="Times New Roman"/>
              </a:rPr>
              <a:t> are often the same number, </a:t>
            </a:r>
            <a:r>
              <a:rPr lang="en-US" sz="1400" dirty="0">
                <a:latin typeface="Times New Roman"/>
                <a:cs typeface="Times New Roman"/>
              </a:rPr>
              <a:t>t</a:t>
            </a:r>
            <a:r>
              <a:rPr lang="en-US" sz="1400" dirty="0" smtClean="0">
                <a:latin typeface="Times New Roman"/>
                <a:cs typeface="Times New Roman"/>
              </a:rPr>
              <a:t>hey can differ depending on the parameterization scheme.</a:t>
            </a:r>
            <a:endParaRPr lang="en-US" sz="1400" dirty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526" y="1353513"/>
            <a:ext cx="6909505" cy="830359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 flipV="1">
            <a:off x="1194590" y="2030366"/>
            <a:ext cx="0" cy="3369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84" y="3987922"/>
            <a:ext cx="9043584" cy="823518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 flipV="1">
            <a:off x="451271" y="4644797"/>
            <a:ext cx="0" cy="3369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2883149" y="162599"/>
            <a:ext cx="35033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Times New Roman"/>
                <a:cs typeface="Times New Roman"/>
              </a:rPr>
              <a:t>Recall: Features</a:t>
            </a:r>
            <a:endParaRPr lang="en-US" sz="4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84438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468331" y="198448"/>
            <a:ext cx="6375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imes New Roman"/>
                <a:cs typeface="Times New Roman"/>
              </a:rPr>
              <a:t>Recall: Parameter Index Matrices</a:t>
            </a:r>
            <a:endParaRPr lang="en-US" sz="3600" dirty="0">
              <a:latin typeface="Times New Roman"/>
              <a:cs typeface="Times New Roma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3806" y="1289232"/>
            <a:ext cx="77186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err="1" smtClean="0">
                <a:latin typeface="Times New Roman"/>
                <a:cs typeface="Times New Roman"/>
              </a:rPr>
              <a:t>node.par</a:t>
            </a:r>
            <a:r>
              <a:rPr lang="en-US" sz="2200" dirty="0" smtClean="0">
                <a:latin typeface="Times New Roman"/>
                <a:cs typeface="Times New Roman"/>
              </a:rPr>
              <a:t> (</a:t>
            </a:r>
            <a:r>
              <a:rPr lang="en-US" sz="2200" b="1" dirty="0" err="1" smtClean="0">
                <a:latin typeface="Symbol" charset="2"/>
                <a:cs typeface="Symbol" charset="2"/>
              </a:rPr>
              <a:t>h</a:t>
            </a:r>
            <a:r>
              <a:rPr lang="en-US" sz="2200" b="1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200" dirty="0" smtClean="0">
                <a:latin typeface="Times New Roman"/>
                <a:cs typeface="Times New Roman"/>
              </a:rPr>
              <a:t>) is a row-staked matrix of tau-index vectors: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63806" y="3703938"/>
            <a:ext cx="771863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err="1" smtClean="0">
                <a:latin typeface="Times New Roman"/>
                <a:cs typeface="Times New Roman"/>
              </a:rPr>
              <a:t>edge.par</a:t>
            </a:r>
            <a:r>
              <a:rPr lang="en-US" sz="2200" dirty="0" smtClean="0">
                <a:latin typeface="Times New Roman"/>
                <a:cs typeface="Times New Roman"/>
              </a:rPr>
              <a:t> (</a:t>
            </a:r>
            <a:r>
              <a:rPr lang="en-US" sz="2200" dirty="0" err="1" smtClean="0">
                <a:latin typeface="Symbol" charset="2"/>
                <a:cs typeface="Symbol" charset="2"/>
              </a:rPr>
              <a:t>e</a:t>
            </a:r>
            <a:r>
              <a:rPr lang="en-US" sz="22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) is an (R) list of omega-index matrices: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37069" y="2278395"/>
            <a:ext cx="727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A=X</a:t>
            </a:r>
            <a:r>
              <a:rPr lang="en-US" baseline="-25000" dirty="0" smtClean="0">
                <a:latin typeface="Times New Roman"/>
                <a:cs typeface="Times New Roman"/>
              </a:rPr>
              <a:t>1</a:t>
            </a:r>
            <a:endParaRPr lang="en-US" baseline="-25000" dirty="0"/>
          </a:p>
        </p:txBody>
      </p:sp>
      <p:sp>
        <p:nvSpPr>
          <p:cNvPr id="30" name="Rectangle 29"/>
          <p:cNvSpPr/>
          <p:nvPr/>
        </p:nvSpPr>
        <p:spPr>
          <a:xfrm>
            <a:off x="4530733" y="2642475"/>
            <a:ext cx="727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B=X</a:t>
            </a:r>
            <a:r>
              <a:rPr lang="en-US" baseline="-25000" dirty="0" smtClean="0">
                <a:latin typeface="Times New Roman"/>
                <a:cs typeface="Times New Roman"/>
              </a:rPr>
              <a:t>2</a:t>
            </a:r>
            <a:endParaRPr lang="en-US" baseline="-25000" dirty="0"/>
          </a:p>
        </p:txBody>
      </p:sp>
      <p:sp>
        <p:nvSpPr>
          <p:cNvPr id="32" name="Rectangle 31"/>
          <p:cNvSpPr/>
          <p:nvPr/>
        </p:nvSpPr>
        <p:spPr>
          <a:xfrm>
            <a:off x="4755894" y="1895170"/>
            <a:ext cx="1269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err="1" smtClean="0">
                <a:latin typeface="Times New Roman"/>
                <a:cs typeface="Times New Roman"/>
              </a:rPr>
              <a:t>s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X</a:t>
            </a:r>
            <a:r>
              <a:rPr lang="en-US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=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 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3859466" y="4823940"/>
            <a:ext cx="4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1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4478398" y="4200975"/>
            <a:ext cx="4947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baseline="-25000" dirty="0" smtClean="0">
                <a:latin typeface="Times New Roman"/>
                <a:cs typeface="Times New Roman"/>
              </a:rPr>
              <a:t>2</a:t>
            </a:r>
            <a:r>
              <a:rPr lang="en-US" dirty="0" smtClean="0">
                <a:latin typeface="Times New Roman"/>
                <a:cs typeface="Times New Roman"/>
              </a:rPr>
              <a:t>: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4217076" y="4831909"/>
            <a:ext cx="390364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</a:p>
          <a:p>
            <a:endParaRPr lang="en-US" sz="1400" dirty="0" smtClean="0">
              <a:latin typeface="Wingdings"/>
              <a:ea typeface="Wingdings"/>
              <a:cs typeface="Wingdings"/>
              <a:sym typeface="Wingdings"/>
            </a:endParaRPr>
          </a:p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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4548565" y="4490927"/>
            <a:ext cx="8268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 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398" y="2293041"/>
            <a:ext cx="3598849" cy="7987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916" y="4764868"/>
            <a:ext cx="4442091" cy="105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574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468331" y="198448"/>
            <a:ext cx="6286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Times New Roman"/>
                <a:cs typeface="Times New Roman"/>
              </a:rPr>
              <a:t>Aside: Parameter Index Matrices</a:t>
            </a:r>
            <a:endParaRPr lang="en-US" sz="3600" dirty="0">
              <a:latin typeface="Times New Roman"/>
              <a:cs typeface="Times New Roman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63806" y="1355382"/>
            <a:ext cx="77186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Using these parameter index matrices, it is a little more transparent as to how the conversion between parameter and node/edge indices goes: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59075" y="5701638"/>
            <a:ext cx="40411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We’ll find this handy later.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877893" y="3297254"/>
            <a:ext cx="1897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row </a:t>
            </a:r>
            <a:r>
              <a:rPr lang="en-US" i="1" dirty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of  </a:t>
            </a:r>
            <a:r>
              <a:rPr lang="en-US" b="1" dirty="0" err="1" smtClean="0">
                <a:latin typeface="Symbol" charset="2"/>
                <a:cs typeface="Symbol" charset="2"/>
              </a:rPr>
              <a:t>h</a:t>
            </a:r>
            <a:r>
              <a:rPr lang="en-US" b="1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dirty="0" smtClean="0">
                <a:latin typeface="Times New Roman"/>
                <a:cs typeface="Times New Roman"/>
              </a:rPr>
              <a:t> matrix</a:t>
            </a:r>
            <a:endParaRPr lang="en-US" dirty="0"/>
          </a:p>
        </p:txBody>
      </p:sp>
      <p:sp>
        <p:nvSpPr>
          <p:cNvPr id="4" name="Left Brace 3"/>
          <p:cNvSpPr/>
          <p:nvPr/>
        </p:nvSpPr>
        <p:spPr>
          <a:xfrm rot="16200000" flipV="1">
            <a:off x="3121387" y="2966076"/>
            <a:ext cx="318593" cy="528984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833743" y="3009815"/>
            <a:ext cx="4309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parameter </a:t>
            </a:r>
            <a:r>
              <a:rPr lang="en-US" i="1" dirty="0" smtClean="0">
                <a:latin typeface="Times New Roman"/>
                <a:cs typeface="Times New Roman"/>
              </a:rPr>
              <a:t>k</a:t>
            </a:r>
            <a:r>
              <a:rPr lang="en-US" dirty="0" smtClean="0">
                <a:latin typeface="Times New Roman"/>
                <a:cs typeface="Times New Roman"/>
              </a:rPr>
              <a:t>                 node </a:t>
            </a:r>
            <a:r>
              <a:rPr lang="en-US" i="1" dirty="0" err="1" smtClean="0">
                <a:latin typeface="Times New Roman"/>
                <a:cs typeface="Times New Roman"/>
              </a:rPr>
              <a:t>i</a:t>
            </a:r>
            <a:r>
              <a:rPr lang="en-US" i="1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in state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i="1" baseline="-25000" dirty="0" smtClean="0">
                <a:latin typeface="Times New Roman"/>
                <a:cs typeface="Times New Roman"/>
              </a:rPr>
              <a:t>i </a:t>
            </a:r>
            <a:r>
              <a:rPr lang="en-US" dirty="0" smtClean="0">
                <a:latin typeface="Times New Roman"/>
                <a:cs typeface="Times New Roman"/>
              </a:rPr>
              <a:t>= </a:t>
            </a:r>
            <a:r>
              <a:rPr lang="en-US" i="1" dirty="0" err="1" smtClean="0">
                <a:latin typeface="Times New Roman"/>
                <a:cs typeface="Times New Roman"/>
              </a:rPr>
              <a:t>s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Xi</a:t>
            </a:r>
            <a:endParaRPr lang="en-US" i="1" baseline="-25000" dirty="0"/>
          </a:p>
        </p:txBody>
      </p:sp>
      <p:sp>
        <p:nvSpPr>
          <p:cNvPr id="9" name="Left-Right Arrow 8"/>
          <p:cNvSpPr/>
          <p:nvPr/>
        </p:nvSpPr>
        <p:spPr>
          <a:xfrm>
            <a:off x="6130160" y="3141009"/>
            <a:ext cx="661817" cy="158758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833743" y="4868300"/>
            <a:ext cx="43096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parameter </a:t>
            </a:r>
            <a:r>
              <a:rPr lang="en-US" i="1" dirty="0" smtClean="0">
                <a:latin typeface="Times New Roman"/>
                <a:cs typeface="Times New Roman"/>
              </a:rPr>
              <a:t>k</a:t>
            </a:r>
            <a:r>
              <a:rPr lang="en-US" dirty="0" smtClean="0">
                <a:latin typeface="Times New Roman"/>
                <a:cs typeface="Times New Roman"/>
              </a:rPr>
              <a:t>                 node </a:t>
            </a:r>
            <a:r>
              <a:rPr lang="en-US" i="1" dirty="0" err="1" smtClean="0">
                <a:latin typeface="Times New Roman"/>
                <a:cs typeface="Times New Roman"/>
              </a:rPr>
              <a:t>i</a:t>
            </a:r>
            <a:r>
              <a:rPr lang="en-US" i="1" dirty="0" smtClean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in state </a:t>
            </a:r>
            <a:r>
              <a:rPr lang="en-US" i="1" dirty="0" smtClean="0">
                <a:latin typeface="Times New Roman"/>
                <a:cs typeface="Times New Roman"/>
              </a:rPr>
              <a:t>X</a:t>
            </a:r>
            <a:r>
              <a:rPr lang="en-US" i="1" baseline="-25000" dirty="0" smtClean="0">
                <a:latin typeface="Times New Roman"/>
                <a:cs typeface="Times New Roman"/>
              </a:rPr>
              <a:t>i </a:t>
            </a:r>
            <a:r>
              <a:rPr lang="en-US" dirty="0" smtClean="0">
                <a:latin typeface="Times New Roman"/>
                <a:cs typeface="Times New Roman"/>
              </a:rPr>
              <a:t>= </a:t>
            </a:r>
            <a:r>
              <a:rPr lang="en-US" i="1" dirty="0" err="1" smtClean="0">
                <a:latin typeface="Times New Roman"/>
                <a:cs typeface="Times New Roman"/>
              </a:rPr>
              <a:t>s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Xi</a:t>
            </a:r>
            <a:endParaRPr lang="en-US" i="1" baseline="-25000" dirty="0"/>
          </a:p>
        </p:txBody>
      </p:sp>
      <p:sp>
        <p:nvSpPr>
          <p:cNvPr id="14" name="Left-Right Arrow 13"/>
          <p:cNvSpPr/>
          <p:nvPr/>
        </p:nvSpPr>
        <p:spPr>
          <a:xfrm>
            <a:off x="6130160" y="4999494"/>
            <a:ext cx="661817" cy="158758"/>
          </a:xfrm>
          <a:prstGeom prst="left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891428" y="5197942"/>
            <a:ext cx="21924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node </a:t>
            </a:r>
            <a:r>
              <a:rPr lang="en-US" i="1" dirty="0" smtClean="0">
                <a:latin typeface="Times New Roman"/>
                <a:cs typeface="Times New Roman"/>
              </a:rPr>
              <a:t>j </a:t>
            </a:r>
            <a:r>
              <a:rPr lang="en-US" dirty="0" smtClean="0">
                <a:latin typeface="Times New Roman"/>
                <a:cs typeface="Times New Roman"/>
              </a:rPr>
              <a:t>in state </a:t>
            </a:r>
            <a:r>
              <a:rPr lang="en-US" i="1" dirty="0" err="1" smtClean="0">
                <a:latin typeface="Times New Roman"/>
                <a:cs typeface="Times New Roman"/>
              </a:rPr>
              <a:t>X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= </a:t>
            </a:r>
            <a:r>
              <a:rPr lang="en-US" i="1" dirty="0" err="1" smtClean="0">
                <a:latin typeface="Times New Roman"/>
                <a:cs typeface="Times New Roman"/>
              </a:rPr>
              <a:t>s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Xj</a:t>
            </a:r>
            <a:endParaRPr lang="en-US" i="1" baseline="-25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030" y="2704996"/>
            <a:ext cx="5002618" cy="4497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04" y="4263111"/>
            <a:ext cx="7088500" cy="52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139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5596"/>
            <a:ext cx="9144000" cy="284696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410" y="206618"/>
            <a:ext cx="5653987" cy="72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244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786" y="576190"/>
            <a:ext cx="5779664" cy="5885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8800"/>
            <a:ext cx="9144000" cy="318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190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65300"/>
            <a:ext cx="9144000" cy="33258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6117" y="435967"/>
            <a:ext cx="5653987" cy="72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830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9786" y="576190"/>
            <a:ext cx="5779664" cy="5885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28800"/>
            <a:ext cx="9144000" cy="318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83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9030</TotalTime>
  <Words>540</Words>
  <Application>Microsoft Macintosh PowerPoint</Application>
  <PresentationFormat>On-screen Show (4:3)</PresentationFormat>
  <Paragraphs>78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npetraco</dc:creator>
  <cp:lastModifiedBy>npetraco</cp:lastModifiedBy>
  <cp:revision>22</cp:revision>
  <cp:lastPrinted>2018-09-06T14:43:29Z</cp:lastPrinted>
  <dcterms:created xsi:type="dcterms:W3CDTF">2018-08-31T15:07:43Z</dcterms:created>
  <dcterms:modified xsi:type="dcterms:W3CDTF">2018-09-14T22:57:11Z</dcterms:modified>
</cp:coreProperties>
</file>

<file path=docProps/thumbnail.jpeg>
</file>